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1" r:id="rId2"/>
    <p:sldMasterId id="2147483654" r:id="rId3"/>
  </p:sldMasterIdLst>
  <p:handoutMasterIdLst>
    <p:handoutMasterId r:id="rId5"/>
  </p:handoutMasterIdLst>
  <p:sldIdLst>
    <p:sldId id="261" r:id="rId4"/>
  </p:sldIdLst>
  <p:sldSz cx="12192000" cy="6858000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C"/>
    <a:srgbClr val="559FD3"/>
    <a:srgbClr val="000000"/>
    <a:srgbClr val="E2F0D9"/>
    <a:srgbClr val="D7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120" y="5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A35DB2C-0A72-B73A-AEEA-DF2AD8D308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0BE9F5-BA4A-200E-B041-5113B79078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7F840-ABE9-4B7E-A8D2-15087CD4F83A}" type="datetimeFigureOut">
              <a:rPr lang="nl-NL" smtClean="0"/>
              <a:t>7-2-2024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CC1CBA8-4053-50E7-14A9-873E524D77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E325EF-8188-EDCC-343C-43788CF8A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0CC4D-0D95-4276-BD51-61F9932DFE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46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99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6957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151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610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560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737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433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289928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372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7211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659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737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687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610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560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 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212998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99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6830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278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356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941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610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687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 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20673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24518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wat jullie gaan verbeteren.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2708469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zo concreet mogelijk hoe jullie dit gaan doen.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3853283"/>
            <a:ext cx="11067661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Wie zijn de initiatiefnemers van dit plan? Schrijf hier jullie namen. 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4961034"/>
            <a:ext cx="5124064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Globaal tijdsbestek/planning van dit verbeterplan.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F642D831-AA91-E22C-9CD5-FD6FF05404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6" y="6030685"/>
            <a:ext cx="512406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Welke investering brengt dit plan met zich mee: tijd, inspanning, kosten?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CCDCB4A7-77ED-397D-4A86-716BE69804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9461" y="4961034"/>
            <a:ext cx="5494185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Hoe zorgen jullie voor goede borging? Hoe zorg je dat het in actie blijft?</a:t>
            </a: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6AC1A02F-7CB5-1766-B4FE-35F068D195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460" y="6030685"/>
            <a:ext cx="5494186" cy="681136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Wat levert dit plan jullie op? </a:t>
            </a:r>
            <a:br>
              <a:rPr lang="nl-NL" dirty="0"/>
            </a:br>
            <a:r>
              <a:rPr lang="nl-NL" dirty="0"/>
              <a:t>Waar doen jullie het voor?!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51EE2208-434C-D91A-B0B3-F7D4A8E091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3951" y="510074"/>
            <a:ext cx="6873779" cy="4758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nl-NL" sz="2400" b="1" kern="1200" dirty="0" smtClean="0">
                <a:solidFill>
                  <a:srgbClr val="00376C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 van jullie plan (mag creatief &amp; leuk)</a:t>
            </a:r>
          </a:p>
        </p:txBody>
      </p:sp>
    </p:spTree>
    <p:extLst>
      <p:ext uri="{BB962C8B-B14F-4D97-AF65-F5344CB8AC3E}">
        <p14:creationId xmlns:p14="http://schemas.microsoft.com/office/powerpoint/2010/main" val="345381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6742"/>
            <a:ext cx="11067661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26728"/>
            <a:ext cx="11067661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566753"/>
            <a:ext cx="11067661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034770"/>
            <a:ext cx="11067660" cy="88640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  <p:pic>
        <p:nvPicPr>
          <p:cNvPr id="2" name="Graphic 1" descr="Badge vinkje met effen opvulling">
            <a:extLst>
              <a:ext uri="{FF2B5EF4-FFF2-40B4-BE49-F238E27FC236}">
                <a16:creationId xmlns:a16="http://schemas.microsoft.com/office/drawing/2014/main" id="{0ACFA322-A877-48F6-23B3-ADBF027B0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38" y="458867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7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92BE53AB-7C4F-D03E-2DFB-28FC0D5189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46743"/>
            <a:ext cx="11067661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055033FC-ACD1-EB41-D4E1-80BBA7DED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17592"/>
            <a:ext cx="11067661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38AB7110-1E8B-42B4-3C86-51F5B7A72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615543"/>
            <a:ext cx="11067661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C9A13552-32BF-F4D5-D5EF-FF80CF8742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082396"/>
            <a:ext cx="11067660" cy="98904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</p:spTree>
    <p:extLst>
      <p:ext uri="{BB962C8B-B14F-4D97-AF65-F5344CB8AC3E}">
        <p14:creationId xmlns:p14="http://schemas.microsoft.com/office/powerpoint/2010/main" val="9486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4EF6B61-A17E-9F43-3BBD-ECC8D7133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1518"/>
            <a:ext cx="11067661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00FC0914-9805-B353-D689-809739552C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212842"/>
            <a:ext cx="11067661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E7273C0E-9E9B-5C64-EE1C-854C31A63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615543"/>
            <a:ext cx="11067661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1B77A2EA-8D3C-BC67-3C8A-196C9D07F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139546"/>
            <a:ext cx="11067660" cy="97349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rgbClr val="00376C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  <p:pic>
        <p:nvPicPr>
          <p:cNvPr id="2" name="Graphic 1" descr="Stijgende lijn met effen opvulling">
            <a:extLst>
              <a:ext uri="{FF2B5EF4-FFF2-40B4-BE49-F238E27FC236}">
                <a16:creationId xmlns:a16="http://schemas.microsoft.com/office/drawing/2014/main" id="{85E8F2A3-B8CF-CE18-FB82-5D2CC12D1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81000"/>
            <a:ext cx="736536" cy="7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92BE53AB-7C4F-D03E-2DFB-28FC0D5189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51517"/>
            <a:ext cx="11067661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de sterke punten, de dingen die goed gaan, die jullie willen behouden.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id="{055033FC-ACD1-EB41-D4E1-80BBA7DED1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212841"/>
            <a:ext cx="11067661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hoe je deze sterke punten in stand houdt.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38AB7110-1E8B-42B4-3C86-51F5B7A72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4615542"/>
            <a:ext cx="11067661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Schrijf hier de namen van de mensen die dit borgen?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C9A13552-32BF-F4D5-D5EF-FF80CF8742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8" y="6139545"/>
            <a:ext cx="11067660" cy="954833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nl-NL" dirty="0"/>
              <a:t>Beschrijf hier hoe je checkt of jullie het sterke punt hebben vastgehouden. Beschrijf hoe je dit meet (bijvoorbeeld in het volgende medewerkersonderzoek). </a:t>
            </a:r>
          </a:p>
        </p:txBody>
      </p:sp>
    </p:spTree>
    <p:extLst>
      <p:ext uri="{BB962C8B-B14F-4D97-AF65-F5344CB8AC3E}">
        <p14:creationId xmlns:p14="http://schemas.microsoft.com/office/powerpoint/2010/main" val="34352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, overdekt, computer, tafelgerei&#10;&#10;Automatisch gegenereerde beschrijving">
            <a:extLst>
              <a:ext uri="{FF2B5EF4-FFF2-40B4-BE49-F238E27FC236}">
                <a16:creationId xmlns:a16="http://schemas.microsoft.com/office/drawing/2014/main" id="{8F3CBE52-7C94-1C57-F1C0-8E70EAB36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 b="6977"/>
          <a:stretch/>
        </p:blipFill>
        <p:spPr>
          <a:xfrm>
            <a:off x="0" y="1"/>
            <a:ext cx="12179948" cy="6857999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CA64AF9-0108-A4E5-FD77-DD6332D594F1}"/>
              </a:ext>
            </a:extLst>
          </p:cNvPr>
          <p:cNvSpPr/>
          <p:nvPr userDrawn="1"/>
        </p:nvSpPr>
        <p:spPr>
          <a:xfrm>
            <a:off x="-12054" y="0"/>
            <a:ext cx="12192001" cy="6872615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D29EC44-33B2-EEDB-5D4E-150B66B9EE59}"/>
              </a:ext>
            </a:extLst>
          </p:cNvPr>
          <p:cNvSpPr/>
          <p:nvPr userDrawn="1"/>
        </p:nvSpPr>
        <p:spPr>
          <a:xfrm>
            <a:off x="12052" y="1294767"/>
            <a:ext cx="12192001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EB66499-4E1F-61DD-FDA6-F981B7AC73AA}"/>
              </a:ext>
            </a:extLst>
          </p:cNvPr>
          <p:cNvSpPr/>
          <p:nvPr userDrawn="1"/>
        </p:nvSpPr>
        <p:spPr>
          <a:xfrm>
            <a:off x="12052" y="2419672"/>
            <a:ext cx="12204381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28E97C9-CEE6-812B-7C73-65FCFD1694C9}"/>
              </a:ext>
            </a:extLst>
          </p:cNvPr>
          <p:cNvSpPr/>
          <p:nvPr userDrawn="1"/>
        </p:nvSpPr>
        <p:spPr>
          <a:xfrm>
            <a:off x="22076" y="3531368"/>
            <a:ext cx="12181372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DF86475-8250-ADAB-1BB0-ED69B509B621}"/>
              </a:ext>
            </a:extLst>
          </p:cNvPr>
          <p:cNvSpPr/>
          <p:nvPr userDrawn="1"/>
        </p:nvSpPr>
        <p:spPr>
          <a:xfrm>
            <a:off x="6270624" y="4704490"/>
            <a:ext cx="5918847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69AA6204-3763-40A7-906B-A51AC1D1E9B5}"/>
              </a:ext>
            </a:extLst>
          </p:cNvPr>
          <p:cNvSpPr/>
          <p:nvPr userDrawn="1"/>
        </p:nvSpPr>
        <p:spPr>
          <a:xfrm>
            <a:off x="6270624" y="5811055"/>
            <a:ext cx="5918847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01EB06E-FC1E-320C-5D4A-07B465E4C582}"/>
              </a:ext>
            </a:extLst>
          </p:cNvPr>
          <p:cNvSpPr/>
          <p:nvPr userDrawn="1"/>
        </p:nvSpPr>
        <p:spPr>
          <a:xfrm>
            <a:off x="2527" y="4693487"/>
            <a:ext cx="6013709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D3C748F-FC99-3EE9-E679-A1B433A6D66F}"/>
              </a:ext>
            </a:extLst>
          </p:cNvPr>
          <p:cNvSpPr/>
          <p:nvPr userDrawn="1"/>
        </p:nvSpPr>
        <p:spPr>
          <a:xfrm>
            <a:off x="0" y="5814232"/>
            <a:ext cx="6039109" cy="972000"/>
          </a:xfrm>
          <a:prstGeom prst="rect">
            <a:avLst/>
          </a:prstGeom>
          <a:solidFill>
            <a:srgbClr val="559FD3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1E5F755-1ED6-B97B-21FD-F0543CC1EECC}"/>
              </a:ext>
            </a:extLst>
          </p:cNvPr>
          <p:cNvSpPr/>
          <p:nvPr userDrawn="1"/>
        </p:nvSpPr>
        <p:spPr>
          <a:xfrm>
            <a:off x="822960" y="1180700"/>
            <a:ext cx="13617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WAT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5480223-C8E3-E506-A020-6DA1FF7EB661}"/>
              </a:ext>
            </a:extLst>
          </p:cNvPr>
          <p:cNvSpPr/>
          <p:nvPr userDrawn="1"/>
        </p:nvSpPr>
        <p:spPr>
          <a:xfrm>
            <a:off x="816998" y="2336214"/>
            <a:ext cx="13617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HOE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954F900-3DD3-8809-3D33-A2A9FD9EC327}"/>
              </a:ext>
            </a:extLst>
          </p:cNvPr>
          <p:cNvSpPr/>
          <p:nvPr userDrawn="1"/>
        </p:nvSpPr>
        <p:spPr>
          <a:xfrm>
            <a:off x="822960" y="3471317"/>
            <a:ext cx="13617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WIE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3728BF62-9CBB-5857-C575-50DE27ED2E36}"/>
              </a:ext>
            </a:extLst>
          </p:cNvPr>
          <p:cNvSpPr/>
          <p:nvPr userDrawn="1"/>
        </p:nvSpPr>
        <p:spPr>
          <a:xfrm>
            <a:off x="6538250" y="4590293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BORGING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75CF0789-774C-8B61-5B18-AC7EE5816E57}"/>
              </a:ext>
            </a:extLst>
          </p:cNvPr>
          <p:cNvSpPr/>
          <p:nvPr userDrawn="1"/>
        </p:nvSpPr>
        <p:spPr>
          <a:xfrm>
            <a:off x="6538250" y="5705381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OPBRENGST</a:t>
            </a:r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B6F1D28-7C22-4BAA-398C-FA19E6F383E5}"/>
              </a:ext>
            </a:extLst>
          </p:cNvPr>
          <p:cNvSpPr/>
          <p:nvPr userDrawn="1"/>
        </p:nvSpPr>
        <p:spPr>
          <a:xfrm>
            <a:off x="842689" y="4596109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WANNEER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954F884B-8C5B-430C-18C5-A36FF7D849F7}"/>
              </a:ext>
            </a:extLst>
          </p:cNvPr>
          <p:cNvSpPr/>
          <p:nvPr userDrawn="1"/>
        </p:nvSpPr>
        <p:spPr>
          <a:xfrm>
            <a:off x="902789" y="5711761"/>
            <a:ext cx="198265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INVESTERING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01AC270-3BAD-7559-C883-771F40C51DC5}"/>
              </a:ext>
            </a:extLst>
          </p:cNvPr>
          <p:cNvSpPr txBox="1"/>
          <p:nvPr userDrawn="1"/>
        </p:nvSpPr>
        <p:spPr>
          <a:xfrm>
            <a:off x="696027" y="505121"/>
            <a:ext cx="387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3768"/>
                </a:solidFill>
                <a:latin typeface="Bebas Neue" panose="020B0606020202050201" pitchFamily="34" charset="0"/>
                <a:cs typeface="Segoe UI" panose="020B0502040204020203" pitchFamily="34" charset="0"/>
              </a:rPr>
              <a:t>VERBETERPLAN</a:t>
            </a:r>
            <a:endParaRPr lang="nl-NL" dirty="0">
              <a:solidFill>
                <a:srgbClr val="003768"/>
              </a:solidFill>
              <a:latin typeface="Bebas Neue" panose="020B0606020202050201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698A943-B399-D2A5-CEFA-C4E706D0203A}"/>
              </a:ext>
            </a:extLst>
          </p:cNvPr>
          <p:cNvCxnSpPr/>
          <p:nvPr userDrawn="1"/>
        </p:nvCxnSpPr>
        <p:spPr>
          <a:xfrm>
            <a:off x="3178628" y="1055196"/>
            <a:ext cx="9013372" cy="0"/>
          </a:xfrm>
          <a:prstGeom prst="line">
            <a:avLst/>
          </a:prstGeom>
          <a:ln>
            <a:solidFill>
              <a:srgbClr val="003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6B655B9-9426-4941-1323-622E3974B2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03" y="542282"/>
            <a:ext cx="1834533" cy="3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, overdekt, computer, tafelgerei&#10;&#10;Automatisch gegenereerde beschrijving">
            <a:extLst>
              <a:ext uri="{FF2B5EF4-FFF2-40B4-BE49-F238E27FC236}">
                <a16:creationId xmlns:a16="http://schemas.microsoft.com/office/drawing/2014/main" id="{E0F6E0D1-5BFE-706B-517A-D8F39ED9B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/>
          <a:stretch/>
        </p:blipFill>
        <p:spPr>
          <a:xfrm>
            <a:off x="-1" y="1"/>
            <a:ext cx="12207953" cy="7447382"/>
          </a:xfrm>
          <a:prstGeom prst="rect">
            <a:avLst/>
          </a:prstGeom>
        </p:spPr>
      </p:pic>
      <p:sp>
        <p:nvSpPr>
          <p:cNvPr id="32" name="Rechthoek 31">
            <a:extLst>
              <a:ext uri="{FF2B5EF4-FFF2-40B4-BE49-F238E27FC236}">
                <a16:creationId xmlns:a16="http://schemas.microsoft.com/office/drawing/2014/main" id="{43E17593-4A6E-36F4-44E9-ACEBCC2A25BE}"/>
              </a:ext>
            </a:extLst>
          </p:cNvPr>
          <p:cNvSpPr/>
          <p:nvPr userDrawn="1"/>
        </p:nvSpPr>
        <p:spPr>
          <a:xfrm>
            <a:off x="-1" y="0"/>
            <a:ext cx="12191999" cy="7402286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D29EC44-33B2-EEDB-5D4E-150B66B9EE59}"/>
              </a:ext>
            </a:extLst>
          </p:cNvPr>
          <p:cNvSpPr/>
          <p:nvPr userDrawn="1"/>
        </p:nvSpPr>
        <p:spPr>
          <a:xfrm>
            <a:off x="-15953" y="1342287"/>
            <a:ext cx="12207953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EB66499-4E1F-61DD-FDA6-F981B7AC73AA}"/>
              </a:ext>
            </a:extLst>
          </p:cNvPr>
          <p:cNvSpPr/>
          <p:nvPr userDrawn="1"/>
        </p:nvSpPr>
        <p:spPr>
          <a:xfrm>
            <a:off x="0" y="2847840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1E5F755-1ED6-B97B-21FD-F0543CC1EECC}"/>
              </a:ext>
            </a:extLst>
          </p:cNvPr>
          <p:cNvSpPr/>
          <p:nvPr userDrawn="1"/>
        </p:nvSpPr>
        <p:spPr>
          <a:xfrm>
            <a:off x="822961" y="1139672"/>
            <a:ext cx="331983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b="1" dirty="0">
                <a:latin typeface="Bierstadt" panose="020B0004020202020204" pitchFamily="34" charset="0"/>
              </a:rPr>
              <a:t>Wat zijn onze sterke punten?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28E97C9-CEE6-812B-7C73-65FCFD1694C9}"/>
              </a:ext>
            </a:extLst>
          </p:cNvPr>
          <p:cNvSpPr/>
          <p:nvPr userDrawn="1"/>
        </p:nvSpPr>
        <p:spPr>
          <a:xfrm>
            <a:off x="0" y="4331593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05480223-C8E3-E506-A020-6DA1FF7EB661}"/>
              </a:ext>
            </a:extLst>
          </p:cNvPr>
          <p:cNvSpPr/>
          <p:nvPr userDrawn="1"/>
        </p:nvSpPr>
        <p:spPr>
          <a:xfrm>
            <a:off x="804297" y="2694588"/>
            <a:ext cx="7349103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Hoe gaan we deze sterke punten vasthouden / nog beter benutten? 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1954F900-3DD3-8809-3D33-A2A9FD9EC327}"/>
              </a:ext>
            </a:extLst>
          </p:cNvPr>
          <p:cNvSpPr/>
          <p:nvPr userDrawn="1"/>
        </p:nvSpPr>
        <p:spPr>
          <a:xfrm>
            <a:off x="822960" y="4204367"/>
            <a:ext cx="4402183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Wie is / zijn hier verantwoordelijk voor?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01EB06E-FC1E-320C-5D4A-07B465E4C582}"/>
              </a:ext>
            </a:extLst>
          </p:cNvPr>
          <p:cNvSpPr/>
          <p:nvPr userDrawn="1"/>
        </p:nvSpPr>
        <p:spPr>
          <a:xfrm>
            <a:off x="-1" y="5817604"/>
            <a:ext cx="12191999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B6F1D28-7C22-4BAA-398C-FA19E6F383E5}"/>
              </a:ext>
            </a:extLst>
          </p:cNvPr>
          <p:cNvSpPr/>
          <p:nvPr userDrawn="1"/>
        </p:nvSpPr>
        <p:spPr>
          <a:xfrm>
            <a:off x="804297" y="5691789"/>
            <a:ext cx="64829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Bierstadt" panose="020B0004020202020204" pitchFamily="34" charset="0"/>
              </a:rPr>
              <a:t>Wanneer hebben we ons doel bereikt en hoe meten we dat?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01AC270-3BAD-7559-C883-771F40C51DC5}"/>
              </a:ext>
            </a:extLst>
          </p:cNvPr>
          <p:cNvSpPr txBox="1"/>
          <p:nvPr userDrawn="1"/>
        </p:nvSpPr>
        <p:spPr>
          <a:xfrm>
            <a:off x="696027" y="505121"/>
            <a:ext cx="387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3768"/>
                </a:solidFill>
                <a:latin typeface="Bebas Neue" panose="020B0606020202050201" pitchFamily="34" charset="0"/>
                <a:cs typeface="Segoe UI" panose="020B0502040204020203" pitchFamily="34" charset="0"/>
              </a:rPr>
              <a:t>Vasthouden Sterke punten</a:t>
            </a:r>
            <a:endParaRPr lang="nl-NL" dirty="0">
              <a:solidFill>
                <a:srgbClr val="003768"/>
              </a:solidFill>
              <a:latin typeface="Bebas Neue" panose="020B0606020202050201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Afbeelding 2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6B655B9-9426-4941-1323-622E3974B2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03" y="542282"/>
            <a:ext cx="1834533" cy="3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tafel, overdekt, computer, tafelgerei&#10;&#10;Automatisch gegenereerde beschrijving">
            <a:extLst>
              <a:ext uri="{FF2B5EF4-FFF2-40B4-BE49-F238E27FC236}">
                <a16:creationId xmlns:a16="http://schemas.microsoft.com/office/drawing/2014/main" id="{DA48A55B-808B-64A8-CDDC-49C85B661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3"/>
          <a:stretch/>
        </p:blipFill>
        <p:spPr>
          <a:xfrm>
            <a:off x="-1" y="1"/>
            <a:ext cx="12207953" cy="7447382"/>
          </a:xfrm>
          <a:prstGeom prst="rect">
            <a:avLst/>
          </a:prstGeo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FAC8A878-EFE1-6B92-7865-2BA80EBAD574}"/>
              </a:ext>
            </a:extLst>
          </p:cNvPr>
          <p:cNvSpPr/>
          <p:nvPr userDrawn="1"/>
        </p:nvSpPr>
        <p:spPr>
          <a:xfrm>
            <a:off x="-1" y="0"/>
            <a:ext cx="12191999" cy="7447383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94D2A0F-09A2-0100-2882-AD68317B388E}"/>
              </a:ext>
            </a:extLst>
          </p:cNvPr>
          <p:cNvSpPr/>
          <p:nvPr userDrawn="1"/>
        </p:nvSpPr>
        <p:spPr>
          <a:xfrm>
            <a:off x="-15953" y="1342287"/>
            <a:ext cx="12207953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9CC0E0A-FAB1-C6A9-307F-7B78CCAF8A27}"/>
              </a:ext>
            </a:extLst>
          </p:cNvPr>
          <p:cNvSpPr/>
          <p:nvPr userDrawn="1"/>
        </p:nvSpPr>
        <p:spPr>
          <a:xfrm>
            <a:off x="0" y="2847840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539B2FF6-3FAB-7BD8-00D7-1EBCCDA95D07}"/>
              </a:ext>
            </a:extLst>
          </p:cNvPr>
          <p:cNvSpPr/>
          <p:nvPr userDrawn="1"/>
        </p:nvSpPr>
        <p:spPr>
          <a:xfrm>
            <a:off x="822962" y="1139672"/>
            <a:ext cx="2863214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b="1" dirty="0">
                <a:latin typeface="Bierstadt" panose="020B0004020202020204" pitchFamily="34" charset="0"/>
              </a:rPr>
              <a:t>Wat gaan we verbeteren?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33E5102-AB1D-7908-20A4-1B4976C16D1B}"/>
              </a:ext>
            </a:extLst>
          </p:cNvPr>
          <p:cNvSpPr/>
          <p:nvPr userDrawn="1"/>
        </p:nvSpPr>
        <p:spPr>
          <a:xfrm>
            <a:off x="0" y="4331593"/>
            <a:ext cx="12192000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78C05213-1888-5184-1B61-7459417180B5}"/>
              </a:ext>
            </a:extLst>
          </p:cNvPr>
          <p:cNvSpPr/>
          <p:nvPr userDrawn="1"/>
        </p:nvSpPr>
        <p:spPr>
          <a:xfrm>
            <a:off x="804297" y="2694588"/>
            <a:ext cx="3338495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Hoe gaan we het verbeteren?</a:t>
            </a: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A66F998D-1150-D179-A53D-55B818670C41}"/>
              </a:ext>
            </a:extLst>
          </p:cNvPr>
          <p:cNvSpPr/>
          <p:nvPr userDrawn="1"/>
        </p:nvSpPr>
        <p:spPr>
          <a:xfrm>
            <a:off x="822960" y="4204367"/>
            <a:ext cx="2958465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Wie gaat / gaan dat doen?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C71FA22-392D-F482-19CB-CA84116C792C}"/>
              </a:ext>
            </a:extLst>
          </p:cNvPr>
          <p:cNvSpPr/>
          <p:nvPr userDrawn="1"/>
        </p:nvSpPr>
        <p:spPr>
          <a:xfrm>
            <a:off x="-1" y="5817604"/>
            <a:ext cx="12191999" cy="1260000"/>
          </a:xfrm>
          <a:prstGeom prst="rect">
            <a:avLst/>
          </a:prstGeom>
          <a:solidFill>
            <a:srgbClr val="559FD3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DE8685AA-EDF9-AC03-79E0-610A19E3AC6E}"/>
              </a:ext>
            </a:extLst>
          </p:cNvPr>
          <p:cNvSpPr/>
          <p:nvPr userDrawn="1"/>
        </p:nvSpPr>
        <p:spPr>
          <a:xfrm>
            <a:off x="804297" y="5691789"/>
            <a:ext cx="6482911" cy="349135"/>
          </a:xfrm>
          <a:prstGeom prst="roundRect">
            <a:avLst/>
          </a:prstGeom>
          <a:solidFill>
            <a:srgbClr val="559FD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nl-NL" sz="1800" b="1" kern="1200" dirty="0">
                <a:solidFill>
                  <a:schemeClr val="lt1"/>
                </a:solidFill>
                <a:latin typeface="Bierstadt" panose="020B0004020202020204" pitchFamily="34" charset="0"/>
                <a:ea typeface="+mn-ea"/>
                <a:cs typeface="+mn-cs"/>
              </a:rPr>
              <a:t>Wanneer hebben we ons doel bereikt en hoe meten we dat? 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01AC270-3BAD-7559-C883-771F40C51DC5}"/>
              </a:ext>
            </a:extLst>
          </p:cNvPr>
          <p:cNvSpPr txBox="1"/>
          <p:nvPr userDrawn="1"/>
        </p:nvSpPr>
        <p:spPr>
          <a:xfrm>
            <a:off x="696027" y="505121"/>
            <a:ext cx="539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3768"/>
                </a:solidFill>
                <a:latin typeface="Bebas Neue" panose="020B0606020202050201" pitchFamily="34" charset="0"/>
                <a:cs typeface="Segoe UI" panose="020B0502040204020203" pitchFamily="34" charset="0"/>
              </a:rPr>
              <a:t>Verbeteren: op naar meer werkgeluk</a:t>
            </a:r>
            <a:endParaRPr lang="nl-NL" dirty="0">
              <a:solidFill>
                <a:srgbClr val="003768"/>
              </a:solidFill>
              <a:latin typeface="Bebas Neue" panose="020B0606020202050201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Afbeelding 24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6B655B9-9426-4941-1323-622E3974B2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603" y="542282"/>
            <a:ext cx="1834533" cy="31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8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4E58-42F3-DDC1-F8EB-6EC9FF79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D302F53-52C9-3091-BD68-FD6BFFB9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D63010-A42F-B499-A780-FC63845642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55551C-3D0C-AF25-7A21-9B04D45AC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4F16F6D-7A54-5304-8A25-6A2D0D1C11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0860C75-513D-3883-6FED-3D3023AE18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79740F1-5460-C91D-F61A-3B7EC7C94A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7F671EB-1B43-E8DA-D48D-836BF2C7A3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DFABB1-E6BD-274D-F162-1375FE343F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254020"/>
      </p:ext>
    </p:extLst>
  </p:cSld>
  <p:clrMapOvr>
    <a:masterClrMapping/>
  </p:clrMapOvr>
</p:sld>
</file>

<file path=ppt/theme/theme1.xml><?xml version="1.0" encoding="utf-8"?>
<a:theme xmlns:a="http://schemas.openxmlformats.org/drawingml/2006/main" name="5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</vt:i4>
      </vt:variant>
    </vt:vector>
  </HeadingPairs>
  <TitlesOfParts>
    <vt:vector size="9" baseType="lpstr">
      <vt:lpstr>Aptos</vt:lpstr>
      <vt:lpstr>Arial</vt:lpstr>
      <vt:lpstr>Bebas Neue</vt:lpstr>
      <vt:lpstr>Bierstadt</vt:lpstr>
      <vt:lpstr>Calibri</vt:lpstr>
      <vt:lpstr>5_Kantoorthema</vt:lpstr>
      <vt:lpstr>1_Kantoorthema</vt:lpstr>
      <vt:lpstr>2_Kantoorthema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Janneke van den Berg</dc:creator>
  <cp:lastModifiedBy>Janneke van den Berg</cp:lastModifiedBy>
  <cp:revision>21</cp:revision>
  <dcterms:created xsi:type="dcterms:W3CDTF">2024-02-06T12:08:42Z</dcterms:created>
  <dcterms:modified xsi:type="dcterms:W3CDTF">2024-02-07T15:04:08Z</dcterms:modified>
</cp:coreProperties>
</file>